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57" r:id="rId3"/>
    <p:sldId id="260" r:id="rId4"/>
    <p:sldId id="258" r:id="rId5"/>
    <p:sldId id="259" r:id="rId6"/>
    <p:sldId id="261" r:id="rId7"/>
    <p:sldId id="262" r:id="rId8"/>
    <p:sldId id="263"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94660"/>
  </p:normalViewPr>
  <p:slideViewPr>
    <p:cSldViewPr snapToGrid="0">
      <p:cViewPr varScale="1">
        <p:scale>
          <a:sx n="109" d="100"/>
          <a:sy n="109" d="100"/>
        </p:scale>
        <p:origin x="384" y="102"/>
      </p:cViewPr>
      <p:guideLst/>
    </p:cSldViewPr>
  </p:slideViewPr>
  <p:notesTextViewPr>
    <p:cViewPr>
      <p:scale>
        <a:sx n="1" d="1"/>
        <a:sy n="1" d="1"/>
      </p:scale>
      <p:origin x="0" y="-49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67F68-0F1B-482F-8CC0-31BD3DC14963}" type="datetimeFigureOut">
              <a:rPr lang="en-US"/>
              <a:t>8/7/2019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99FDBA-B6FE-45DE-B18C-1F5CB1F0FC45}" type="slidenum">
              <a:rPr lang="en-US"/>
              <a:t>‹#›</a:t>
            </a:fld>
            <a:endParaRPr lang="en-US"/>
          </a:p>
        </p:txBody>
      </p:sp>
    </p:spTree>
    <p:extLst>
      <p:ext uri="{BB962C8B-B14F-4D97-AF65-F5344CB8AC3E}">
        <p14:creationId xmlns:p14="http://schemas.microsoft.com/office/powerpoint/2010/main" val="377391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gov.uk/student-finance"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media.slc.co.uk/sfe/1920/ft/sfe_birth_adoption_certificate_form_1920_o.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1. </a:t>
            </a:r>
            <a:r>
              <a:rPr lang="en-US" dirty="0" smtClean="0">
                <a:cs typeface="Calibri"/>
              </a:rPr>
              <a:t>When applying</a:t>
            </a:r>
            <a:r>
              <a:rPr lang="en-US" baseline="0" dirty="0" smtClean="0">
                <a:cs typeface="Calibri"/>
              </a:rPr>
              <a:t> on: </a:t>
            </a:r>
            <a:r>
              <a:rPr lang="en-US" sz="1200" u="sng" kern="1200" dirty="0" smtClean="0">
                <a:solidFill>
                  <a:schemeClr val="tx1"/>
                </a:solidFill>
                <a:effectLst/>
                <a:latin typeface="+mn-lt"/>
                <a:ea typeface="+mn-ea"/>
                <a:cs typeface="+mn-cs"/>
                <a:hlinkClick r:id="rId3"/>
              </a:rPr>
              <a:t>https://www.gov.uk/student-finance</a:t>
            </a:r>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you</a:t>
            </a:r>
            <a:r>
              <a:rPr lang="en-US" baseline="0" dirty="0" smtClean="0">
                <a:cs typeface="Calibri"/>
              </a:rPr>
              <a:t> will be given</a:t>
            </a:r>
            <a:r>
              <a:rPr lang="en-US" dirty="0" smtClean="0">
                <a:cs typeface="Calibri"/>
              </a:rPr>
              <a:t> options to apply</a:t>
            </a:r>
            <a:r>
              <a:rPr lang="en-US" baseline="0" dirty="0" smtClean="0">
                <a:cs typeface="Calibri"/>
              </a:rPr>
              <a:t> </a:t>
            </a:r>
            <a:r>
              <a:rPr lang="en-US" dirty="0" smtClean="0">
                <a:cs typeface="Calibri"/>
              </a:rPr>
              <a:t>for</a:t>
            </a:r>
            <a:r>
              <a:rPr lang="en-US" dirty="0">
                <a:cs typeface="Calibri"/>
              </a:rPr>
              <a:t> Further or Higher education once registered </a:t>
            </a:r>
            <a:r>
              <a:rPr lang="en-US" dirty="0" smtClean="0">
                <a:cs typeface="Calibri"/>
              </a:rPr>
              <a:t>for your personal details.  Select </a:t>
            </a:r>
            <a:r>
              <a:rPr lang="en-US" dirty="0">
                <a:cs typeface="Calibri"/>
              </a:rPr>
              <a:t>higher </a:t>
            </a:r>
            <a:r>
              <a:rPr lang="en-US" dirty="0" smtClean="0">
                <a:cs typeface="Calibri"/>
              </a:rPr>
              <a:t>NOT further</a:t>
            </a:r>
            <a:r>
              <a:rPr lang="en-US" baseline="0" dirty="0" smtClean="0">
                <a:cs typeface="Calibri"/>
              </a:rPr>
              <a:t> </a:t>
            </a:r>
            <a:r>
              <a:rPr lang="en-US" dirty="0" smtClean="0">
                <a:cs typeface="Calibri"/>
              </a:rPr>
              <a:t>education. </a:t>
            </a:r>
          </a:p>
          <a:p>
            <a:r>
              <a:rPr lang="en-US" dirty="0" smtClean="0">
                <a:cs typeface="Calibri"/>
              </a:rPr>
              <a:t> If the course (or fee</a:t>
            </a:r>
            <a:r>
              <a:rPr lang="en-US" baseline="0" dirty="0" smtClean="0">
                <a:cs typeface="Calibri"/>
              </a:rPr>
              <a:t> amount)</a:t>
            </a:r>
            <a:r>
              <a:rPr lang="en-US" dirty="0" smtClean="0">
                <a:cs typeface="Calibri"/>
              </a:rPr>
              <a:t> you have </a:t>
            </a:r>
            <a:r>
              <a:rPr lang="en-US" dirty="0">
                <a:cs typeface="Calibri"/>
              </a:rPr>
              <a:t>applied for </a:t>
            </a:r>
            <a:r>
              <a:rPr lang="en-US" dirty="0" smtClean="0">
                <a:cs typeface="Calibri"/>
              </a:rPr>
              <a:t>is not </a:t>
            </a:r>
            <a:r>
              <a:rPr lang="en-US" dirty="0">
                <a:cs typeface="Calibri"/>
              </a:rPr>
              <a:t>coming up then you may be in the wrong application type as we input the course details </a:t>
            </a:r>
            <a:r>
              <a:rPr lang="en-US" dirty="0" smtClean="0">
                <a:cs typeface="Calibri"/>
              </a:rPr>
              <a:t>onto the Student</a:t>
            </a:r>
            <a:r>
              <a:rPr lang="en-US" baseline="0" dirty="0" smtClean="0">
                <a:cs typeface="Calibri"/>
              </a:rPr>
              <a:t> Finance system </a:t>
            </a:r>
            <a:r>
              <a:rPr lang="en-US" dirty="0" smtClean="0">
                <a:cs typeface="Calibri"/>
              </a:rPr>
              <a:t>relevant </a:t>
            </a:r>
            <a:r>
              <a:rPr lang="en-US" dirty="0">
                <a:cs typeface="Calibri"/>
              </a:rPr>
              <a:t>to each </a:t>
            </a:r>
            <a:r>
              <a:rPr lang="en-US" dirty="0" smtClean="0">
                <a:cs typeface="Calibri"/>
              </a:rPr>
              <a:t>type of study.  Contact Learner Services if you are unsure,</a:t>
            </a:r>
            <a:r>
              <a:rPr lang="en-US" baseline="0" dirty="0" smtClean="0">
                <a:cs typeface="Calibri"/>
              </a:rPr>
              <a:t> don’t try and manually type the course name or fee in.</a:t>
            </a:r>
            <a:endParaRPr lang="en-US" dirty="0">
              <a:cs typeface="Calibri"/>
            </a:endParaRPr>
          </a:p>
          <a:p>
            <a:r>
              <a:rPr lang="en-US" dirty="0">
                <a:cs typeface="Calibri"/>
              </a:rPr>
              <a:t>2. Full or part time, we have full and part time courses so check the status of your course as what may seem to you like part time could be classed as full time by us and this could affect your ability to apply for further funding like the maintenance loan</a:t>
            </a:r>
          </a:p>
          <a:p>
            <a:r>
              <a:rPr lang="en-US" dirty="0">
                <a:cs typeface="Calibri"/>
              </a:rPr>
              <a:t>3.Late applications - Apply asap, deadline for </a:t>
            </a:r>
            <a:r>
              <a:rPr lang="en-US" dirty="0" smtClean="0">
                <a:cs typeface="Calibri"/>
              </a:rPr>
              <a:t>guaranteed application processed in time for</a:t>
            </a:r>
            <a:r>
              <a:rPr lang="en-US" baseline="0" dirty="0" smtClean="0">
                <a:cs typeface="Calibri"/>
              </a:rPr>
              <a:t> </a:t>
            </a:r>
            <a:r>
              <a:rPr lang="en-US" dirty="0" smtClean="0">
                <a:cs typeface="Calibri"/>
              </a:rPr>
              <a:t>September start.</a:t>
            </a:r>
            <a:r>
              <a:rPr lang="en-US" baseline="0" dirty="0" smtClean="0">
                <a:cs typeface="Calibri"/>
              </a:rPr>
              <a:t>  So if you have applied late, complete your application online and send required evidence off as soon as possible</a:t>
            </a:r>
            <a:endParaRPr lang="en-US" dirty="0">
              <a:cs typeface="Calibri"/>
            </a:endParaRPr>
          </a:p>
          <a:p>
            <a:r>
              <a:rPr lang="en-US" dirty="0">
                <a:cs typeface="Calibri"/>
              </a:rPr>
              <a:t>4. Incomplete </a:t>
            </a:r>
            <a:r>
              <a:rPr lang="en-US" dirty="0" smtClean="0">
                <a:cs typeface="Calibri"/>
              </a:rPr>
              <a:t>applications </a:t>
            </a:r>
            <a:r>
              <a:rPr lang="en-US" dirty="0">
                <a:cs typeface="Calibri"/>
              </a:rPr>
              <a:t>we can support </a:t>
            </a:r>
            <a:r>
              <a:rPr lang="en-US" dirty="0" smtClean="0">
                <a:cs typeface="Calibri"/>
              </a:rPr>
              <a:t>with any problems</a:t>
            </a:r>
            <a:r>
              <a:rPr lang="en-US" baseline="0" dirty="0" smtClean="0">
                <a:cs typeface="Calibri"/>
              </a:rPr>
              <a:t> you may have if you are not able to find the required</a:t>
            </a:r>
            <a:r>
              <a:rPr lang="en-US" dirty="0">
                <a:cs typeface="Calibri"/>
              </a:rPr>
              <a:t> evidence for this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5. ID - </a:t>
            </a:r>
            <a:r>
              <a:rPr lang="en-US" dirty="0" smtClean="0">
                <a:cs typeface="Calibri"/>
              </a:rPr>
              <a:t>If you</a:t>
            </a:r>
            <a:r>
              <a:rPr lang="en-US" baseline="0" dirty="0" smtClean="0">
                <a:cs typeface="Calibri"/>
              </a:rPr>
              <a:t> have a valid </a:t>
            </a:r>
            <a:r>
              <a:rPr lang="en-US" dirty="0" smtClean="0">
                <a:cs typeface="Calibri"/>
              </a:rPr>
              <a:t>Passport</a:t>
            </a:r>
            <a:r>
              <a:rPr lang="en-US" dirty="0">
                <a:cs typeface="Calibri"/>
              </a:rPr>
              <a:t> </a:t>
            </a:r>
            <a:r>
              <a:rPr lang="en-US" dirty="0" smtClean="0">
                <a:cs typeface="Calibri"/>
              </a:rPr>
              <a:t>it makes it easier for Student Finance England (SFE) to verify your identity.</a:t>
            </a:r>
            <a:r>
              <a:rPr lang="en-US" baseline="0" dirty="0" smtClean="0">
                <a:cs typeface="Calibri"/>
              </a:rPr>
              <a:t> If you don’t have a passport you will need to print off an additional form  which someone of approved status must complete and sign to verify your identity (they must have a valid passport and use the exact approved status title from the list) to send back with your birth Certificate (</a:t>
            </a:r>
            <a:r>
              <a:rPr lang="en-GB" sz="1200" u="sng" kern="1200" dirty="0" smtClean="0">
                <a:solidFill>
                  <a:schemeClr val="tx1"/>
                </a:solidFill>
                <a:effectLst/>
                <a:latin typeface="+mn-lt"/>
                <a:ea typeface="+mn-ea"/>
                <a:cs typeface="+mn-cs"/>
                <a:hlinkClick r:id="rId4"/>
              </a:rPr>
              <a:t>https://media.slc.co.uk/sfe/1920/ft/sfe_birth_adoption_certificate_form_1920_o.pdf</a:t>
            </a:r>
            <a:r>
              <a:rPr lang="en-GB" sz="1200" u="none" kern="1200" dirty="0" smtClean="0">
                <a:solidFill>
                  <a:schemeClr val="tx1"/>
                </a:solidFill>
                <a:effectLst/>
                <a:latin typeface="+mn-lt"/>
                <a:ea typeface="+mn-ea"/>
                <a:cs typeface="+mn-cs"/>
              </a:rPr>
              <a:t>)</a:t>
            </a:r>
            <a:r>
              <a:rPr lang="en-US" baseline="0" dirty="0" smtClean="0">
                <a:cs typeface="Calibri"/>
              </a:rPr>
              <a:t>.  Recorded delivery is recommended to track your documents. </a:t>
            </a:r>
            <a:endParaRPr lang="en-US" dirty="0">
              <a:cs typeface="Calibri"/>
            </a:endParaRPr>
          </a:p>
          <a:p>
            <a:r>
              <a:rPr lang="en-US" dirty="0">
                <a:cs typeface="Calibri"/>
              </a:rPr>
              <a:t>6. If </a:t>
            </a:r>
            <a:r>
              <a:rPr lang="en-US" dirty="0" smtClean="0">
                <a:cs typeface="Calibri"/>
              </a:rPr>
              <a:t>you have</a:t>
            </a:r>
            <a:r>
              <a:rPr lang="en-US" baseline="0" dirty="0" smtClean="0">
                <a:cs typeface="Calibri"/>
              </a:rPr>
              <a:t> </a:t>
            </a:r>
            <a:r>
              <a:rPr lang="en-US" dirty="0" smtClean="0">
                <a:cs typeface="Calibri"/>
              </a:rPr>
              <a:t>studied </a:t>
            </a:r>
            <a:r>
              <a:rPr lang="en-US" dirty="0">
                <a:cs typeface="Calibri"/>
              </a:rPr>
              <a:t>at </a:t>
            </a:r>
            <a:r>
              <a:rPr lang="en-US" dirty="0" smtClean="0">
                <a:cs typeface="Calibri"/>
              </a:rPr>
              <a:t>Higher</a:t>
            </a:r>
            <a:r>
              <a:rPr lang="en-US" baseline="0" dirty="0" smtClean="0">
                <a:cs typeface="Calibri"/>
              </a:rPr>
              <a:t> education level previously, please</a:t>
            </a:r>
            <a:r>
              <a:rPr lang="en-US" dirty="0">
                <a:cs typeface="Calibri"/>
              </a:rPr>
              <a:t> submit </a:t>
            </a:r>
            <a:r>
              <a:rPr lang="en-US" dirty="0" smtClean="0">
                <a:cs typeface="Calibri"/>
              </a:rPr>
              <a:t>your application </a:t>
            </a:r>
            <a:r>
              <a:rPr lang="en-US" dirty="0">
                <a:cs typeface="Calibri"/>
              </a:rPr>
              <a:t>ASAP to ensure funding </a:t>
            </a:r>
            <a:r>
              <a:rPr lang="en-US" dirty="0" smtClean="0">
                <a:cs typeface="Calibri"/>
              </a:rPr>
              <a:t>availability </a:t>
            </a:r>
            <a:r>
              <a:rPr lang="en-US" dirty="0">
                <a:cs typeface="Calibri"/>
              </a:rPr>
              <a:t>in </a:t>
            </a:r>
            <a:r>
              <a:rPr lang="en-US" dirty="0" smtClean="0">
                <a:cs typeface="Calibri"/>
              </a:rPr>
              <a:t>writing from Student Finance England, even if you have been told over the phone it’s important to have</a:t>
            </a:r>
            <a:r>
              <a:rPr lang="en-US" baseline="0" dirty="0" smtClean="0">
                <a:cs typeface="Calibri"/>
              </a:rPr>
              <a:t> your award confirmed in writing</a:t>
            </a:r>
            <a:endParaRPr lang="en-US" dirty="0">
              <a:cs typeface="Calibri"/>
            </a:endParaRPr>
          </a:p>
        </p:txBody>
      </p:sp>
      <p:sp>
        <p:nvSpPr>
          <p:cNvPr id="4" name="Slide Number Placeholder 3"/>
          <p:cNvSpPr>
            <a:spLocks noGrp="1"/>
          </p:cNvSpPr>
          <p:nvPr>
            <p:ph type="sldNum" sz="quarter" idx="5"/>
          </p:nvPr>
        </p:nvSpPr>
        <p:spPr/>
        <p:txBody>
          <a:bodyPr/>
          <a:lstStyle/>
          <a:p>
            <a:fld id="{A199FDBA-B6FE-45DE-B18C-1F5CB1F0FC45}" type="slidenum">
              <a:rPr lang="en-US"/>
              <a:t>5</a:t>
            </a:fld>
            <a:endParaRPr lang="en-US"/>
          </a:p>
        </p:txBody>
      </p:sp>
    </p:spTree>
    <p:extLst>
      <p:ext uri="{BB962C8B-B14F-4D97-AF65-F5344CB8AC3E}">
        <p14:creationId xmlns:p14="http://schemas.microsoft.com/office/powerpoint/2010/main" val="343193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Learner Services</a:t>
            </a:r>
            <a:r>
              <a:rPr lang="en-US" baseline="0" dirty="0" smtClean="0">
                <a:cs typeface="Calibri"/>
              </a:rPr>
              <a:t> liaise with the finance department to track outstanding applications so that we can </a:t>
            </a:r>
            <a:r>
              <a:rPr lang="en-US" dirty="0" smtClean="0">
                <a:cs typeface="Calibri"/>
              </a:rPr>
              <a:t>support students to support with any issues relating to Student Finance applications.  Please keep checking your online Student Finance England account and update us</a:t>
            </a:r>
            <a:r>
              <a:rPr lang="en-US" baseline="0" dirty="0" smtClean="0">
                <a:cs typeface="Calibri"/>
              </a:rPr>
              <a:t> with any progress or delays.  W</a:t>
            </a:r>
            <a:r>
              <a:rPr lang="en-US" dirty="0" smtClean="0">
                <a:cs typeface="Calibri"/>
              </a:rPr>
              <a:t>e </a:t>
            </a:r>
            <a:r>
              <a:rPr lang="en-US" dirty="0">
                <a:cs typeface="Calibri"/>
              </a:rPr>
              <a:t>can </a:t>
            </a:r>
            <a:r>
              <a:rPr lang="en-US" dirty="0" smtClean="0">
                <a:cs typeface="Calibri"/>
              </a:rPr>
              <a:t>help and advise you </a:t>
            </a:r>
            <a:r>
              <a:rPr lang="en-US" dirty="0">
                <a:cs typeface="Calibri"/>
              </a:rPr>
              <a:t>with any </a:t>
            </a:r>
            <a:r>
              <a:rPr lang="en-US" dirty="0" smtClean="0">
                <a:cs typeface="Calibri"/>
              </a:rPr>
              <a:t>issues just as long as you </a:t>
            </a:r>
            <a:r>
              <a:rPr lang="en-US" dirty="0">
                <a:cs typeface="Calibri"/>
              </a:rPr>
              <a:t>keep in </a:t>
            </a:r>
            <a:r>
              <a:rPr lang="en-US" dirty="0" smtClean="0">
                <a:cs typeface="Calibri"/>
              </a:rPr>
              <a:t>touch.</a:t>
            </a:r>
            <a:br>
              <a:rPr lang="en-US" dirty="0" smtClean="0">
                <a:cs typeface="Calibri"/>
              </a:rPr>
            </a:br>
            <a:r>
              <a:rPr lang="en-US" dirty="0" smtClean="0">
                <a:cs typeface="Calibri"/>
              </a:rPr>
              <a:t>You can only apply retrospectively</a:t>
            </a:r>
            <a:r>
              <a:rPr lang="en-US" baseline="0" dirty="0" smtClean="0">
                <a:cs typeface="Calibri"/>
              </a:rPr>
              <a:t> for Student Finance up to 9 months after the start of your course so it is imperative that you carry out any actions required as soon as possible and BEFORE that date.  If you don’t fully complete your application within this timeframe then you are liable for the fees and Calderdale College will take actions to </a:t>
            </a:r>
            <a:r>
              <a:rPr lang="en-US" baseline="0" dirty="0" err="1" smtClean="0">
                <a:cs typeface="Calibri"/>
              </a:rPr>
              <a:t>persue</a:t>
            </a:r>
            <a:r>
              <a:rPr lang="en-US" baseline="0" dirty="0" smtClean="0">
                <a:cs typeface="Calibri"/>
              </a:rPr>
              <a:t> this debt.</a:t>
            </a:r>
            <a:endParaRPr lang="en-US" dirty="0">
              <a:cs typeface="Calibri"/>
            </a:endParaRPr>
          </a:p>
        </p:txBody>
      </p:sp>
      <p:sp>
        <p:nvSpPr>
          <p:cNvPr id="4" name="Slide Number Placeholder 3"/>
          <p:cNvSpPr>
            <a:spLocks noGrp="1"/>
          </p:cNvSpPr>
          <p:nvPr>
            <p:ph type="sldNum" sz="quarter" idx="5"/>
          </p:nvPr>
        </p:nvSpPr>
        <p:spPr/>
        <p:txBody>
          <a:bodyPr/>
          <a:lstStyle/>
          <a:p>
            <a:fld id="{A199FDBA-B6FE-45DE-B18C-1F5CB1F0FC45}" type="slidenum">
              <a:rPr lang="en-US"/>
              <a:t>6</a:t>
            </a:fld>
            <a:endParaRPr lang="en-US"/>
          </a:p>
        </p:txBody>
      </p:sp>
    </p:spTree>
    <p:extLst>
      <p:ext uri="{BB962C8B-B14F-4D97-AF65-F5344CB8AC3E}">
        <p14:creationId xmlns:p14="http://schemas.microsoft.com/office/powerpoint/2010/main" val="55654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cs typeface="Calibri"/>
              </a:rPr>
              <a:t>Calerdale</a:t>
            </a:r>
            <a:r>
              <a:rPr lang="en-US" baseline="0" dirty="0" smtClean="0">
                <a:cs typeface="Calibri"/>
              </a:rPr>
              <a:t> College </a:t>
            </a:r>
            <a:r>
              <a:rPr lang="en-US" dirty="0" smtClean="0">
                <a:cs typeface="Calibri"/>
              </a:rPr>
              <a:t>Finance department</a:t>
            </a:r>
            <a:r>
              <a:rPr lang="en-US" baseline="0" dirty="0" smtClean="0">
                <a:cs typeface="Calibri"/>
              </a:rPr>
              <a:t> will follow up outstanding amount</a:t>
            </a:r>
            <a:r>
              <a:rPr lang="en-US" dirty="0" smtClean="0">
                <a:cs typeface="Calibri"/>
              </a:rPr>
              <a:t> </a:t>
            </a:r>
            <a:r>
              <a:rPr lang="en-US" dirty="0">
                <a:cs typeface="Calibri"/>
              </a:rPr>
              <a:t>through solicitors if </a:t>
            </a:r>
            <a:r>
              <a:rPr lang="en-US" dirty="0" smtClean="0">
                <a:cs typeface="Calibri"/>
              </a:rPr>
              <a:t>not initially responded</a:t>
            </a:r>
            <a:r>
              <a:rPr lang="en-US" baseline="0" dirty="0" smtClean="0">
                <a:cs typeface="Calibri"/>
              </a:rPr>
              <a:t> to and </a:t>
            </a:r>
            <a:r>
              <a:rPr lang="en-US" dirty="0" smtClean="0">
                <a:cs typeface="Calibri"/>
              </a:rPr>
              <a:t>fees</a:t>
            </a:r>
            <a:r>
              <a:rPr lang="en-US" dirty="0">
                <a:cs typeface="Calibri"/>
              </a:rPr>
              <a:t> </a:t>
            </a:r>
            <a:r>
              <a:rPr lang="en-US" dirty="0" smtClean="0">
                <a:cs typeface="Calibri"/>
              </a:rPr>
              <a:t>are  not </a:t>
            </a:r>
            <a:r>
              <a:rPr lang="en-US" dirty="0">
                <a:cs typeface="Calibri"/>
              </a:rPr>
              <a:t>applied </a:t>
            </a:r>
            <a:r>
              <a:rPr lang="en-US" dirty="0" smtClean="0">
                <a:cs typeface="Calibri"/>
              </a:rPr>
              <a:t>for/paid</a:t>
            </a:r>
            <a:r>
              <a:rPr lang="en-US" baseline="0" dirty="0" smtClean="0">
                <a:cs typeface="Calibri"/>
              </a:rPr>
              <a:t> in full.</a:t>
            </a:r>
            <a:endParaRPr lang="en-US" dirty="0">
              <a:cs typeface="Calibri"/>
            </a:endParaRPr>
          </a:p>
          <a:p>
            <a:r>
              <a:rPr lang="en-US" dirty="0">
                <a:cs typeface="Calibri"/>
              </a:rPr>
              <a:t>If you present mitigating </a:t>
            </a:r>
            <a:r>
              <a:rPr lang="en-US" dirty="0" smtClean="0">
                <a:cs typeface="Calibri"/>
              </a:rPr>
              <a:t>circumstances </a:t>
            </a:r>
            <a:r>
              <a:rPr lang="en-US" dirty="0">
                <a:cs typeface="Calibri"/>
              </a:rPr>
              <a:t>up </a:t>
            </a:r>
            <a:r>
              <a:rPr lang="en-US" dirty="0" smtClean="0">
                <a:cs typeface="Calibri"/>
              </a:rPr>
              <a:t>as they arise,</a:t>
            </a:r>
            <a:r>
              <a:rPr lang="en-US" baseline="0" dirty="0" smtClean="0">
                <a:cs typeface="Calibri"/>
              </a:rPr>
              <a:t> Learner Services, Progress Coaches and Tutors can advise on processes such as</a:t>
            </a:r>
            <a:r>
              <a:rPr lang="en-US" dirty="0" smtClean="0">
                <a:cs typeface="Calibri"/>
              </a:rPr>
              <a:t> </a:t>
            </a:r>
            <a:r>
              <a:rPr lang="en-US" dirty="0">
                <a:cs typeface="Calibri"/>
              </a:rPr>
              <a:t>extensions, </a:t>
            </a:r>
            <a:r>
              <a:rPr lang="en-US" dirty="0" smtClean="0">
                <a:cs typeface="Calibri"/>
              </a:rPr>
              <a:t>approved time off, </a:t>
            </a:r>
            <a:r>
              <a:rPr lang="en-US" dirty="0">
                <a:cs typeface="Calibri"/>
              </a:rPr>
              <a:t>home </a:t>
            </a:r>
            <a:r>
              <a:rPr lang="en-US" dirty="0" smtClean="0">
                <a:cs typeface="Calibri"/>
              </a:rPr>
              <a:t>study,</a:t>
            </a:r>
            <a:r>
              <a:rPr lang="en-US" baseline="0" dirty="0" smtClean="0">
                <a:cs typeface="Calibri"/>
              </a:rPr>
              <a:t> dependent on the reason and supporting evidence </a:t>
            </a:r>
            <a:r>
              <a:rPr lang="en-US" dirty="0" smtClean="0">
                <a:cs typeface="Calibri"/>
              </a:rPr>
              <a:t>– Always try to get </a:t>
            </a:r>
            <a:r>
              <a:rPr lang="en-US" dirty="0">
                <a:cs typeface="Calibri"/>
              </a:rPr>
              <a:t>medical evidence in case you need to claim </a:t>
            </a:r>
            <a:r>
              <a:rPr lang="en-US" dirty="0" smtClean="0">
                <a:cs typeface="Calibri"/>
              </a:rPr>
              <a:t>mitigating circumstance </a:t>
            </a:r>
            <a:r>
              <a:rPr lang="en-US" dirty="0">
                <a:cs typeface="Calibri"/>
              </a:rPr>
              <a:t>with SFE in future to re-fund the </a:t>
            </a:r>
            <a:r>
              <a:rPr lang="en-US" dirty="0" smtClean="0">
                <a:cs typeface="Calibri"/>
              </a:rPr>
              <a:t>year.</a:t>
            </a:r>
            <a:endParaRPr lang="en-US" dirty="0">
              <a:cs typeface="Calibri"/>
            </a:endParaRPr>
          </a:p>
        </p:txBody>
      </p:sp>
      <p:sp>
        <p:nvSpPr>
          <p:cNvPr id="4" name="Slide Number Placeholder 3"/>
          <p:cNvSpPr>
            <a:spLocks noGrp="1"/>
          </p:cNvSpPr>
          <p:nvPr>
            <p:ph type="sldNum" sz="quarter" idx="5"/>
          </p:nvPr>
        </p:nvSpPr>
        <p:spPr/>
        <p:txBody>
          <a:bodyPr/>
          <a:lstStyle/>
          <a:p>
            <a:fld id="{A199FDBA-B6FE-45DE-B18C-1F5CB1F0FC45}" type="slidenum">
              <a:rPr lang="en-US"/>
              <a:t>7</a:t>
            </a:fld>
            <a:endParaRPr lang="en-US"/>
          </a:p>
        </p:txBody>
      </p:sp>
    </p:spTree>
    <p:extLst>
      <p:ext uri="{BB962C8B-B14F-4D97-AF65-F5344CB8AC3E}">
        <p14:creationId xmlns:p14="http://schemas.microsoft.com/office/powerpoint/2010/main" val="2609447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Working out changes in income is very important to see if you can feasibly afford to study a higher education qualification.  Working out what financial</a:t>
            </a:r>
            <a:r>
              <a:rPr lang="en-US" baseline="0" dirty="0" smtClean="0">
                <a:cs typeface="Calibri"/>
              </a:rPr>
              <a:t> support is available through Student Finance England for example if you have a </a:t>
            </a:r>
            <a:r>
              <a:rPr lang="en-US" dirty="0" smtClean="0">
                <a:cs typeface="Calibri"/>
              </a:rPr>
              <a:t>£</a:t>
            </a:r>
            <a:r>
              <a:rPr lang="en-US" dirty="0">
                <a:cs typeface="Calibri"/>
              </a:rPr>
              <a:t>3000 deficit </a:t>
            </a:r>
            <a:r>
              <a:rPr lang="en-US" dirty="0" smtClean="0">
                <a:cs typeface="Calibri"/>
              </a:rPr>
              <a:t>across</a:t>
            </a:r>
            <a:r>
              <a:rPr lang="en-US" baseline="0" dirty="0" smtClean="0">
                <a:cs typeface="Calibri"/>
              </a:rPr>
              <a:t> the academic year, it’s not going</a:t>
            </a:r>
            <a:r>
              <a:rPr lang="en-US" dirty="0" smtClean="0">
                <a:cs typeface="Calibri"/>
              </a:rPr>
              <a:t> </a:t>
            </a:r>
            <a:r>
              <a:rPr lang="en-US" dirty="0">
                <a:cs typeface="Calibri"/>
              </a:rPr>
              <a:t>to be feasible to </a:t>
            </a:r>
            <a:r>
              <a:rPr lang="en-US" dirty="0" smtClean="0">
                <a:cs typeface="Calibri"/>
              </a:rPr>
              <a:t>support yourself and manage your costs.</a:t>
            </a:r>
            <a:endParaRPr lang="en-US" dirty="0">
              <a:cs typeface="Calibri"/>
            </a:endParaRPr>
          </a:p>
          <a:p>
            <a:r>
              <a:rPr lang="en-US" dirty="0">
                <a:cs typeface="Calibri"/>
              </a:rPr>
              <a:t>Loans can affect Universal credit, </a:t>
            </a:r>
            <a:r>
              <a:rPr lang="en-US" dirty="0" smtClean="0">
                <a:cs typeface="Calibri"/>
              </a:rPr>
              <a:t>assess your salary</a:t>
            </a:r>
            <a:r>
              <a:rPr lang="en-US" dirty="0">
                <a:cs typeface="Calibri"/>
              </a:rPr>
              <a:t> decrease if dropping a day per </a:t>
            </a:r>
            <a:r>
              <a:rPr lang="en-US" dirty="0" smtClean="0">
                <a:cs typeface="Calibri"/>
              </a:rPr>
              <a:t>week.</a:t>
            </a:r>
            <a:r>
              <a:rPr lang="en-US" baseline="0" dirty="0" smtClean="0">
                <a:cs typeface="Calibri"/>
              </a:rPr>
              <a:t>  Request a </a:t>
            </a:r>
            <a:r>
              <a:rPr lang="en-US" dirty="0" smtClean="0">
                <a:cs typeface="Calibri"/>
              </a:rPr>
              <a:t>Council </a:t>
            </a:r>
            <a:r>
              <a:rPr lang="en-US" dirty="0">
                <a:cs typeface="Calibri"/>
              </a:rPr>
              <a:t>tax </a:t>
            </a:r>
            <a:r>
              <a:rPr lang="en-US" dirty="0" smtClean="0">
                <a:cs typeface="Calibri"/>
              </a:rPr>
              <a:t>exemption letter from Learner Services for Full Time</a:t>
            </a:r>
            <a:r>
              <a:rPr lang="en-US" dirty="0">
                <a:cs typeface="Calibri"/>
              </a:rPr>
              <a:t> </a:t>
            </a:r>
            <a:r>
              <a:rPr lang="en-US" dirty="0" smtClean="0">
                <a:cs typeface="Calibri"/>
              </a:rPr>
              <a:t>students to provide</a:t>
            </a:r>
            <a:r>
              <a:rPr lang="en-US" baseline="0" dirty="0" smtClean="0">
                <a:cs typeface="Calibri"/>
              </a:rPr>
              <a:t> to your local authority to see if you qualify.  Or see if you are eligible for additional benefits with your student status on gov.uk</a:t>
            </a:r>
          </a:p>
          <a:p>
            <a:r>
              <a:rPr lang="en-US" baseline="0" dirty="0" smtClean="0">
                <a:cs typeface="Calibri"/>
              </a:rPr>
              <a:t>If you are concerned about debt or any benefits issues contact charities and </a:t>
            </a:r>
            <a:r>
              <a:rPr lang="en-US" baseline="0" dirty="0" err="1" smtClean="0">
                <a:cs typeface="Calibri"/>
              </a:rPr>
              <a:t>organisations</a:t>
            </a:r>
            <a:r>
              <a:rPr lang="en-US" baseline="0" dirty="0" smtClean="0">
                <a:cs typeface="Calibri"/>
              </a:rPr>
              <a:t> listed for support.</a:t>
            </a:r>
          </a:p>
          <a:p>
            <a:r>
              <a:rPr lang="en-US" baseline="0" dirty="0" smtClean="0">
                <a:cs typeface="Calibri"/>
              </a:rPr>
              <a:t>If you are a new student see if you are eligible for a £500 University Centre bursary, or if you are seeking hardship enquire about the HE hardship application to help you remain in education (limited funds to support students based on </a:t>
            </a:r>
            <a:r>
              <a:rPr lang="en-US" baseline="0" smtClean="0">
                <a:cs typeface="Calibri"/>
              </a:rPr>
              <a:t>individual circumstances)</a:t>
            </a:r>
            <a:endParaRPr lang="en-US" dirty="0">
              <a:cs typeface="Calibri"/>
            </a:endParaRPr>
          </a:p>
        </p:txBody>
      </p:sp>
      <p:sp>
        <p:nvSpPr>
          <p:cNvPr id="4" name="Slide Number Placeholder 3"/>
          <p:cNvSpPr>
            <a:spLocks noGrp="1"/>
          </p:cNvSpPr>
          <p:nvPr>
            <p:ph type="sldNum" sz="quarter" idx="5"/>
          </p:nvPr>
        </p:nvSpPr>
        <p:spPr/>
        <p:txBody>
          <a:bodyPr/>
          <a:lstStyle/>
          <a:p>
            <a:fld id="{A199FDBA-B6FE-45DE-B18C-1F5CB1F0FC45}" type="slidenum">
              <a:rPr lang="en-US"/>
              <a:t>8</a:t>
            </a:fld>
            <a:endParaRPr lang="en-US"/>
          </a:p>
        </p:txBody>
      </p:sp>
    </p:spTree>
    <p:extLst>
      <p:ext uri="{BB962C8B-B14F-4D97-AF65-F5344CB8AC3E}">
        <p14:creationId xmlns:p14="http://schemas.microsoft.com/office/powerpoint/2010/main" val="3310662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How we look at costs for HE hardship.  Not much to go around bet there in emergency, bridging loan if finance in late and financial need.  Go to Step to change to stop debt escalating</a:t>
            </a:r>
          </a:p>
        </p:txBody>
      </p:sp>
      <p:sp>
        <p:nvSpPr>
          <p:cNvPr id="4" name="Slide Number Placeholder 3"/>
          <p:cNvSpPr>
            <a:spLocks noGrp="1"/>
          </p:cNvSpPr>
          <p:nvPr>
            <p:ph type="sldNum" sz="quarter" idx="5"/>
          </p:nvPr>
        </p:nvSpPr>
        <p:spPr/>
        <p:txBody>
          <a:bodyPr/>
          <a:lstStyle/>
          <a:p>
            <a:fld id="{A199FDBA-B6FE-45DE-B18C-1F5CB1F0FC45}" type="slidenum">
              <a:rPr lang="en-US"/>
              <a:t>9</a:t>
            </a:fld>
            <a:endParaRPr lang="en-US"/>
          </a:p>
        </p:txBody>
      </p:sp>
    </p:spTree>
    <p:extLst>
      <p:ext uri="{BB962C8B-B14F-4D97-AF65-F5344CB8AC3E}">
        <p14:creationId xmlns:p14="http://schemas.microsoft.com/office/powerpoint/2010/main" val="3011930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62157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4722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75918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46056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308193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64993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2150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95466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10207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5981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902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8/7/2019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300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8/7/2019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09306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Date Placeholder 2"/>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882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92084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846CE7D5-CF57-46EF-B807-FDD0502418D4}" type="datetimeFigureOut">
              <a:rPr lang="en-US" smtClean="0"/>
              <a:t>8/7/2019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84710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22759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46CE7D5-CF57-46EF-B807-FDD0502418D4}" type="datetimeFigureOut">
              <a:rPr lang="en-US" smtClean="0"/>
              <a:t>8/7/2019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70865046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dvice&amp;guidance@calderdale.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Qtv4Wm02C2A?feature=oembe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wQFW8f7kxIc?feature=oembe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ov.u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oneyadviceservice.org.uk/en/categories/budgeting-and-managing-mone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stepdebtsupport.org.uk/step-change-debt-solutions/?msclkid=8c33a48399f01dad1994f9841acf5045"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Student Finance and Budgeting </a:t>
            </a:r>
          </a:p>
        </p:txBody>
      </p:sp>
      <p:sp>
        <p:nvSpPr>
          <p:cNvPr id="3" name="Subtitle 2"/>
          <p:cNvSpPr>
            <a:spLocks noGrp="1"/>
          </p:cNvSpPr>
          <p:nvPr>
            <p:ph type="subTitle" idx="1"/>
          </p:nvPr>
        </p:nvSpPr>
        <p:spPr/>
        <p:txBody>
          <a:bodyPr/>
          <a:lstStyle/>
          <a:p>
            <a:r>
              <a:rPr lang="en-US" dirty="0"/>
              <a:t>Presented by Learner </a:t>
            </a:r>
            <a:r>
              <a:rPr lang="en-US" dirty="0" smtClean="0"/>
              <a:t>Services at Calderdale college</a:t>
            </a: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493E-C661-4313-8C35-A35023322DB5}"/>
              </a:ext>
            </a:extLst>
          </p:cNvPr>
          <p:cNvSpPr>
            <a:spLocks noGrp="1"/>
          </p:cNvSpPr>
          <p:nvPr>
            <p:ph type="title"/>
          </p:nvPr>
        </p:nvSpPr>
        <p:spPr/>
        <p:txBody>
          <a:bodyPr/>
          <a:lstStyle/>
          <a:p>
            <a:r>
              <a:rPr lang="en-US" dirty="0"/>
              <a:t>Any questions...</a:t>
            </a:r>
          </a:p>
        </p:txBody>
      </p:sp>
      <p:sp>
        <p:nvSpPr>
          <p:cNvPr id="3" name="Content Placeholder 2">
            <a:extLst>
              <a:ext uri="{FF2B5EF4-FFF2-40B4-BE49-F238E27FC236}">
                <a16:creationId xmlns:a16="http://schemas.microsoft.com/office/drawing/2014/main" id="{79A78DE9-AD8B-444C-A23A-93509CB81F3E}"/>
              </a:ext>
            </a:extLst>
          </p:cNvPr>
          <p:cNvSpPr>
            <a:spLocks noGrp="1"/>
          </p:cNvSpPr>
          <p:nvPr>
            <p:ph idx="1"/>
          </p:nvPr>
        </p:nvSpPr>
        <p:spPr>
          <a:xfrm>
            <a:off x="1103312" y="2052918"/>
            <a:ext cx="10301207" cy="4195481"/>
          </a:xfrm>
        </p:spPr>
        <p:txBody>
          <a:bodyPr vert="horz" lIns="91440" tIns="45720" rIns="91440" bIns="45720" rtlCol="0" anchor="t">
            <a:normAutofit/>
          </a:bodyPr>
          <a:lstStyle/>
          <a:p>
            <a:r>
              <a:rPr lang="en-US" sz="4400" dirty="0">
                <a:ea typeface="+mj-lt"/>
                <a:cs typeface="+mj-lt"/>
              </a:rPr>
              <a:t>Phone: 01422 399367                  </a:t>
            </a:r>
          </a:p>
          <a:p>
            <a:r>
              <a:rPr lang="en-US" sz="4400" dirty="0">
                <a:ea typeface="+mj-lt"/>
                <a:cs typeface="+mj-lt"/>
              </a:rPr>
              <a:t>   Email: </a:t>
            </a:r>
            <a:r>
              <a:rPr lang="en-US" sz="4400" dirty="0">
                <a:ea typeface="+mj-lt"/>
                <a:cs typeface="+mj-lt"/>
                <a:hlinkClick r:id="rId2"/>
              </a:rPr>
              <a:t>advice&amp;guidance@calderdale.ac.uk</a:t>
            </a:r>
            <a:endParaRPr lang="en-US" sz="4400"/>
          </a:p>
        </p:txBody>
      </p:sp>
    </p:spTree>
    <p:extLst>
      <p:ext uri="{BB962C8B-B14F-4D97-AF65-F5344CB8AC3E}">
        <p14:creationId xmlns:p14="http://schemas.microsoft.com/office/powerpoint/2010/main" val="3871245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Session aims: </a:t>
            </a:r>
            <a:br>
              <a:rPr lang="en-US" dirty="0"/>
            </a:br>
            <a:r>
              <a:rPr lang="en-US" sz="2800" dirty="0"/>
              <a:t>Inform of the Student Finance process</a:t>
            </a:r>
            <a:br>
              <a:rPr lang="en-US" sz="2800" dirty="0"/>
            </a:br>
            <a:r>
              <a:rPr lang="en-US" sz="2800" dirty="0"/>
              <a:t>Reduce errors and delays</a:t>
            </a:r>
            <a:br>
              <a:rPr lang="en-US" sz="2800" dirty="0"/>
            </a:br>
            <a:r>
              <a:rPr lang="en-US" sz="2800" dirty="0"/>
              <a:t>Understand how finances can be affected by study</a:t>
            </a:r>
            <a:endParaRPr lang="en-US"/>
          </a:p>
        </p:txBody>
      </p:sp>
      <p:sp>
        <p:nvSpPr>
          <p:cNvPr id="3" name="Subtitle 2"/>
          <p:cNvSpPr>
            <a:spLocks noGrp="1"/>
          </p:cNvSpPr>
          <p:nvPr>
            <p:ph type="subTitle" idx="1"/>
          </p:nvPr>
        </p:nvSpPr>
        <p:spPr/>
        <p:txBody>
          <a:bodyPr/>
          <a:lstStyle/>
          <a:p>
            <a:r>
              <a:rPr lang="en-US" dirty="0" smtClean="0"/>
              <a:t>created </a:t>
            </a:r>
            <a:r>
              <a:rPr lang="en-US" dirty="0"/>
              <a:t>by Learner </a:t>
            </a:r>
            <a:r>
              <a:rPr lang="en-US" dirty="0" smtClean="0"/>
              <a:t>Services 2019/2020</a:t>
            </a:r>
            <a:endParaRPr lang="en-US" dirty="0"/>
          </a:p>
        </p:txBody>
      </p:sp>
    </p:spTree>
    <p:extLst>
      <p:ext uri="{BB962C8B-B14F-4D97-AF65-F5344CB8AC3E}">
        <p14:creationId xmlns:p14="http://schemas.microsoft.com/office/powerpoint/2010/main" val="311659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3DD6-17D7-4CB3-BFF0-39AD26160772}"/>
              </a:ext>
            </a:extLst>
          </p:cNvPr>
          <p:cNvSpPr>
            <a:spLocks noGrp="1"/>
          </p:cNvSpPr>
          <p:nvPr>
            <p:ph type="title"/>
          </p:nvPr>
        </p:nvSpPr>
        <p:spPr/>
        <p:txBody>
          <a:bodyPr/>
          <a:lstStyle/>
          <a:p>
            <a:r>
              <a:rPr lang="en-US" dirty="0"/>
              <a:t>Reasons to apply for Student Finance</a:t>
            </a:r>
          </a:p>
        </p:txBody>
      </p:sp>
      <p:pic>
        <p:nvPicPr>
          <p:cNvPr id="4" name="Picture 4">
            <a:hlinkClick r:id="" action="ppaction://media"/>
            <a:extLst>
              <a:ext uri="{FF2B5EF4-FFF2-40B4-BE49-F238E27FC236}">
                <a16:creationId xmlns:a16="http://schemas.microsoft.com/office/drawing/2014/main" id="{406E41A0-509E-40FF-AC4F-D9F280ECD9C7}"/>
              </a:ext>
            </a:extLst>
          </p:cNvPr>
          <p:cNvPicPr>
            <a:picLocks noGrp="1" noRot="1" noChangeAspect="1"/>
          </p:cNvPicPr>
          <p:nvPr>
            <p:ph idx="1"/>
            <a:videoFile r:link="rId1"/>
          </p:nvPr>
        </p:nvPicPr>
        <p:blipFill>
          <a:blip r:embed="rId3"/>
          <a:stretch>
            <a:fillRect/>
          </a:stretch>
        </p:blipFill>
        <p:spPr>
          <a:xfrm>
            <a:off x="2232555" y="1970353"/>
            <a:ext cx="7018866" cy="3801533"/>
          </a:xfrm>
          <a:prstGeom prst="rect">
            <a:avLst/>
          </a:prstGeom>
        </p:spPr>
      </p:pic>
    </p:spTree>
    <p:extLst>
      <p:ext uri="{BB962C8B-B14F-4D97-AF65-F5344CB8AC3E}">
        <p14:creationId xmlns:p14="http://schemas.microsoft.com/office/powerpoint/2010/main" val="106090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9607E-FF5A-4C1B-A203-55D993572264}"/>
              </a:ext>
            </a:extLst>
          </p:cNvPr>
          <p:cNvSpPr>
            <a:spLocks noGrp="1"/>
          </p:cNvSpPr>
          <p:nvPr>
            <p:ph type="title"/>
          </p:nvPr>
        </p:nvSpPr>
        <p:spPr/>
        <p:txBody>
          <a:bodyPr/>
          <a:lstStyle/>
          <a:p>
            <a:r>
              <a:rPr lang="en-US" dirty="0"/>
              <a:t>Applying for Student Finance</a:t>
            </a:r>
            <a:endParaRPr lang="en-US" dirty="0" err="1"/>
          </a:p>
        </p:txBody>
      </p:sp>
      <p:pic>
        <p:nvPicPr>
          <p:cNvPr id="4" name="Picture 4">
            <a:hlinkClick r:id="" action="ppaction://media"/>
            <a:extLst>
              <a:ext uri="{FF2B5EF4-FFF2-40B4-BE49-F238E27FC236}">
                <a16:creationId xmlns:a16="http://schemas.microsoft.com/office/drawing/2014/main" id="{0D8CE18B-BF11-467F-A7FC-B6E403C7FBFF}"/>
              </a:ext>
            </a:extLst>
          </p:cNvPr>
          <p:cNvPicPr>
            <a:picLocks noGrp="1" noRot="1" noChangeAspect="1"/>
          </p:cNvPicPr>
          <p:nvPr>
            <p:ph idx="1"/>
            <a:videoFile r:link="rId1"/>
          </p:nvPr>
        </p:nvPicPr>
        <p:blipFill>
          <a:blip r:embed="rId3"/>
          <a:stretch>
            <a:fillRect/>
          </a:stretch>
        </p:blipFill>
        <p:spPr>
          <a:xfrm>
            <a:off x="1978555" y="1936486"/>
            <a:ext cx="7272865" cy="4224866"/>
          </a:xfrm>
          <a:prstGeom prst="rect">
            <a:avLst/>
          </a:prstGeom>
        </p:spPr>
      </p:pic>
    </p:spTree>
    <p:extLst>
      <p:ext uri="{BB962C8B-B14F-4D97-AF65-F5344CB8AC3E}">
        <p14:creationId xmlns:p14="http://schemas.microsoft.com/office/powerpoint/2010/main" val="167097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10837-3324-4BBC-9A6F-73DC0EAC0EA5}"/>
              </a:ext>
            </a:extLst>
          </p:cNvPr>
          <p:cNvSpPr>
            <a:spLocks noGrp="1"/>
          </p:cNvSpPr>
          <p:nvPr>
            <p:ph type="title"/>
          </p:nvPr>
        </p:nvSpPr>
        <p:spPr/>
        <p:txBody>
          <a:bodyPr/>
          <a:lstStyle/>
          <a:p>
            <a:r>
              <a:rPr lang="en-US" dirty="0"/>
              <a:t>Common issues and errors</a:t>
            </a:r>
          </a:p>
        </p:txBody>
      </p:sp>
      <p:sp>
        <p:nvSpPr>
          <p:cNvPr id="3" name="Content Placeholder 2">
            <a:extLst>
              <a:ext uri="{FF2B5EF4-FFF2-40B4-BE49-F238E27FC236}">
                <a16:creationId xmlns:a16="http://schemas.microsoft.com/office/drawing/2014/main" id="{EB3FA6E7-6970-4038-850E-7065F2518E56}"/>
              </a:ext>
            </a:extLst>
          </p:cNvPr>
          <p:cNvSpPr>
            <a:spLocks noGrp="1"/>
          </p:cNvSpPr>
          <p:nvPr>
            <p:ph idx="1"/>
          </p:nvPr>
        </p:nvSpPr>
        <p:spPr/>
        <p:txBody>
          <a:bodyPr vert="horz" lIns="91440" tIns="45720" rIns="91440" bIns="45720" rtlCol="0" anchor="t">
            <a:normAutofit/>
          </a:bodyPr>
          <a:lstStyle/>
          <a:p>
            <a:r>
              <a:rPr lang="en-US" dirty="0"/>
              <a:t>Wrong type of study applied for</a:t>
            </a:r>
          </a:p>
          <a:p>
            <a:r>
              <a:rPr lang="en-US" dirty="0"/>
              <a:t>Method of study</a:t>
            </a:r>
          </a:p>
          <a:p>
            <a:r>
              <a:rPr lang="en-US" dirty="0"/>
              <a:t>Late applications</a:t>
            </a:r>
          </a:p>
          <a:p>
            <a:r>
              <a:rPr lang="en-US" dirty="0"/>
              <a:t>Incomplete applications</a:t>
            </a:r>
          </a:p>
          <a:p>
            <a:r>
              <a:rPr lang="en-US" dirty="0"/>
              <a:t>Verification of identity</a:t>
            </a:r>
          </a:p>
          <a:p>
            <a:r>
              <a:rPr lang="en-US" dirty="0"/>
              <a:t>Previous study issues</a:t>
            </a:r>
          </a:p>
        </p:txBody>
      </p:sp>
    </p:spTree>
    <p:extLst>
      <p:ext uri="{BB962C8B-B14F-4D97-AF65-F5344CB8AC3E}">
        <p14:creationId xmlns:p14="http://schemas.microsoft.com/office/powerpoint/2010/main" val="370110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774D8-E371-4FAE-AA63-1F0A560B171C}"/>
              </a:ext>
            </a:extLst>
          </p:cNvPr>
          <p:cNvSpPr>
            <a:spLocks noGrp="1"/>
          </p:cNvSpPr>
          <p:nvPr>
            <p:ph type="title"/>
          </p:nvPr>
        </p:nvSpPr>
        <p:spPr/>
        <p:txBody>
          <a:bodyPr/>
          <a:lstStyle/>
          <a:p>
            <a:r>
              <a:rPr lang="en-US" dirty="0"/>
              <a:t>What to do if you have an issue with your application</a:t>
            </a:r>
          </a:p>
        </p:txBody>
      </p:sp>
      <p:sp>
        <p:nvSpPr>
          <p:cNvPr id="3" name="Content Placeholder 2">
            <a:extLst>
              <a:ext uri="{FF2B5EF4-FFF2-40B4-BE49-F238E27FC236}">
                <a16:creationId xmlns:a16="http://schemas.microsoft.com/office/drawing/2014/main" id="{C208548F-CCB6-47B7-8E2A-0E1D1F46D9AF}"/>
              </a:ext>
            </a:extLst>
          </p:cNvPr>
          <p:cNvSpPr>
            <a:spLocks noGrp="1"/>
          </p:cNvSpPr>
          <p:nvPr>
            <p:ph idx="1"/>
          </p:nvPr>
        </p:nvSpPr>
        <p:spPr/>
        <p:txBody>
          <a:bodyPr vert="horz" lIns="91440" tIns="45720" rIns="91440" bIns="45720" rtlCol="0" anchor="t">
            <a:normAutofit/>
          </a:bodyPr>
          <a:lstStyle/>
          <a:p>
            <a:r>
              <a:rPr lang="en-US" dirty="0"/>
              <a:t>Speak to Learner Services</a:t>
            </a:r>
          </a:p>
          <a:p>
            <a:r>
              <a:rPr lang="en-US" dirty="0"/>
              <a:t>Keep Learner Services and/or Finance department updated</a:t>
            </a:r>
          </a:p>
          <a:p>
            <a:r>
              <a:rPr lang="en-US" dirty="0"/>
              <a:t>We can support you through any issues, but you need to make contact</a:t>
            </a:r>
          </a:p>
          <a:p>
            <a:r>
              <a:rPr lang="en-US" dirty="0"/>
              <a:t>Respond to follow up from Student Finance and Learner Services before its too late</a:t>
            </a:r>
          </a:p>
        </p:txBody>
      </p:sp>
    </p:spTree>
    <p:extLst>
      <p:ext uri="{BB962C8B-B14F-4D97-AF65-F5344CB8AC3E}">
        <p14:creationId xmlns:p14="http://schemas.microsoft.com/office/powerpoint/2010/main" val="1674584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8D525-53CC-4D36-8942-58E3EFBDF78D}"/>
              </a:ext>
            </a:extLst>
          </p:cNvPr>
          <p:cNvSpPr>
            <a:spLocks noGrp="1"/>
          </p:cNvSpPr>
          <p:nvPr>
            <p:ph type="title"/>
          </p:nvPr>
        </p:nvSpPr>
        <p:spPr/>
        <p:txBody>
          <a:bodyPr/>
          <a:lstStyle/>
          <a:p>
            <a:r>
              <a:rPr lang="en-US" dirty="0"/>
              <a:t>Other financial implications</a:t>
            </a:r>
          </a:p>
        </p:txBody>
      </p:sp>
      <p:sp>
        <p:nvSpPr>
          <p:cNvPr id="3" name="Content Placeholder 2">
            <a:extLst>
              <a:ext uri="{FF2B5EF4-FFF2-40B4-BE49-F238E27FC236}">
                <a16:creationId xmlns:a16="http://schemas.microsoft.com/office/drawing/2014/main" id="{13D97A26-C3EE-4A12-A722-8229D9C0B3BB}"/>
              </a:ext>
            </a:extLst>
          </p:cNvPr>
          <p:cNvSpPr>
            <a:spLocks noGrp="1"/>
          </p:cNvSpPr>
          <p:nvPr>
            <p:ph idx="1"/>
          </p:nvPr>
        </p:nvSpPr>
        <p:spPr/>
        <p:txBody>
          <a:bodyPr vert="horz" lIns="91440" tIns="45720" rIns="91440" bIns="45720" rtlCol="0" anchor="t">
            <a:normAutofit/>
          </a:bodyPr>
          <a:lstStyle/>
          <a:p>
            <a:r>
              <a:rPr lang="en-US"/>
              <a:t>Implications when you sign the Higher Education indemnity form </a:t>
            </a:r>
          </a:p>
          <a:p>
            <a:r>
              <a:rPr lang="en-US"/>
              <a:t>If you have mitigating circumstances on course?</a:t>
            </a:r>
            <a:endParaRPr lang="en-US" dirty="0"/>
          </a:p>
          <a:p>
            <a:r>
              <a:rPr lang="en-US" dirty="0"/>
              <a:t>What happens if your loan isn't completed within the academic </a:t>
            </a:r>
            <a:r>
              <a:rPr lang="en-US"/>
              <a:t>year?</a:t>
            </a:r>
          </a:p>
          <a:p>
            <a:r>
              <a:rPr lang="en-US"/>
              <a:t>What happens if you cease to attend within the academic year?</a:t>
            </a:r>
            <a:endParaRPr lang="en-US" dirty="0"/>
          </a:p>
          <a:p>
            <a:endParaRPr lang="en-US" dirty="0"/>
          </a:p>
        </p:txBody>
      </p:sp>
      <p:sp>
        <p:nvSpPr>
          <p:cNvPr id="4" name="TextBox 3">
            <a:extLst>
              <a:ext uri="{FF2B5EF4-FFF2-40B4-BE49-F238E27FC236}">
                <a16:creationId xmlns:a16="http://schemas.microsoft.com/office/drawing/2014/main" id="{EE96DB55-EC47-4DB0-ADCA-CA5CB5927D3B}"/>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graphicFrame>
        <p:nvGraphicFramePr>
          <p:cNvPr id="6" name="Table 5">
            <a:extLst>
              <a:ext uri="{FF2B5EF4-FFF2-40B4-BE49-F238E27FC236}">
                <a16:creationId xmlns:a16="http://schemas.microsoft.com/office/drawing/2014/main" id="{2038F0A7-EAB0-4467-9D67-0510F0881634}"/>
              </a:ext>
            </a:extLst>
          </p:cNvPr>
          <p:cNvGraphicFramePr>
            <a:graphicFrameLocks noGrp="1"/>
          </p:cNvGraphicFramePr>
          <p:nvPr>
            <p:extLst>
              <p:ext uri="{D42A27DB-BD31-4B8C-83A1-F6EECF244321}">
                <p14:modId xmlns:p14="http://schemas.microsoft.com/office/powerpoint/2010/main" val="649971773"/>
              </p:ext>
            </p:extLst>
          </p:nvPr>
        </p:nvGraphicFramePr>
        <p:xfrm>
          <a:off x="609599" y="3987800"/>
          <a:ext cx="10404580" cy="2532888"/>
        </p:xfrm>
        <a:graphic>
          <a:graphicData uri="http://schemas.openxmlformats.org/drawingml/2006/table">
            <a:tbl>
              <a:tblPr firstRow="1" bandRow="1">
                <a:tableStyleId>{5C22544A-7EE6-4342-B048-85BDC9FD1C3A}</a:tableStyleId>
              </a:tblPr>
              <a:tblGrid>
                <a:gridCol w="272819">
                  <a:extLst>
                    <a:ext uri="{9D8B030D-6E8A-4147-A177-3AD203B41FA5}">
                      <a16:colId xmlns:a16="http://schemas.microsoft.com/office/drawing/2014/main" val="558511371"/>
                    </a:ext>
                  </a:extLst>
                </a:gridCol>
                <a:gridCol w="1810136">
                  <a:extLst>
                    <a:ext uri="{9D8B030D-6E8A-4147-A177-3AD203B41FA5}">
                      <a16:colId xmlns:a16="http://schemas.microsoft.com/office/drawing/2014/main" val="654347201"/>
                    </a:ext>
                  </a:extLst>
                </a:gridCol>
                <a:gridCol w="208280">
                  <a:extLst>
                    <a:ext uri="{9D8B030D-6E8A-4147-A177-3AD203B41FA5}">
                      <a16:colId xmlns:a16="http://schemas.microsoft.com/office/drawing/2014/main" val="2812324868"/>
                    </a:ext>
                  </a:extLst>
                </a:gridCol>
                <a:gridCol w="1657375">
                  <a:extLst>
                    <a:ext uri="{9D8B030D-6E8A-4147-A177-3AD203B41FA5}">
                      <a16:colId xmlns:a16="http://schemas.microsoft.com/office/drawing/2014/main" val="1507304239"/>
                    </a:ext>
                  </a:extLst>
                </a:gridCol>
                <a:gridCol w="208280">
                  <a:extLst>
                    <a:ext uri="{9D8B030D-6E8A-4147-A177-3AD203B41FA5}">
                      <a16:colId xmlns:a16="http://schemas.microsoft.com/office/drawing/2014/main" val="99365868"/>
                    </a:ext>
                  </a:extLst>
                </a:gridCol>
                <a:gridCol w="973783">
                  <a:extLst>
                    <a:ext uri="{9D8B030D-6E8A-4147-A177-3AD203B41FA5}">
                      <a16:colId xmlns:a16="http://schemas.microsoft.com/office/drawing/2014/main" val="2742970698"/>
                    </a:ext>
                  </a:extLst>
                </a:gridCol>
                <a:gridCol w="208280">
                  <a:extLst>
                    <a:ext uri="{9D8B030D-6E8A-4147-A177-3AD203B41FA5}">
                      <a16:colId xmlns:a16="http://schemas.microsoft.com/office/drawing/2014/main" val="257938323"/>
                    </a:ext>
                  </a:extLst>
                </a:gridCol>
                <a:gridCol w="5065627">
                  <a:extLst>
                    <a:ext uri="{9D8B030D-6E8A-4147-A177-3AD203B41FA5}">
                      <a16:colId xmlns:a16="http://schemas.microsoft.com/office/drawing/2014/main" val="3482761011"/>
                    </a:ext>
                  </a:extLst>
                </a:gridCol>
              </a:tblGrid>
              <a:tr h="227076">
                <a:tc gridSpan="7">
                  <a:txBody>
                    <a:bodyPr/>
                    <a:lstStyle/>
                    <a:p>
                      <a:pPr algn="l">
                        <a:spcAft>
                          <a:spcPts val="0"/>
                        </a:spcAft>
                      </a:pPr>
                      <a:r>
                        <a:rPr lang="en-US" sz="1100" u="sng" dirty="0">
                          <a:effectLst/>
                        </a:rPr>
                        <a:t>Learner Services and Learner declaration.</a:t>
                      </a:r>
                      <a:endParaRPr lang="en-US" dirty="0">
                        <a:effectLst/>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a:spcAft>
                          <a:spcPts val="0"/>
                        </a:spcAft>
                      </a:pPr>
                      <a:endParaRPr lang="en-US" dirty="0">
                        <a:effectLst/>
                      </a:endParaRPr>
                    </a:p>
                  </a:txBody>
                  <a:tcPr marL="0" marR="0" marT="0" marB="0" anchor="ctr"/>
                </a:tc>
                <a:extLst>
                  <a:ext uri="{0D108BD9-81ED-4DB2-BD59-A6C34878D82A}">
                    <a16:rowId xmlns:a16="http://schemas.microsoft.com/office/drawing/2014/main" val="3136398583"/>
                  </a:ext>
                </a:extLst>
              </a:tr>
              <a:tr h="278976">
                <a:tc>
                  <a:txBody>
                    <a:bodyPr/>
                    <a:lstStyle/>
                    <a:p>
                      <a:pPr algn="l">
                        <a:spcAft>
                          <a:spcPts val="0"/>
                        </a:spcAft>
                      </a:pPr>
                      <a:r>
                        <a:rPr lang="en-US" sz="1100" dirty="0">
                          <a:effectLst/>
                        </a:rPr>
                        <a:t>D1</a:t>
                      </a:r>
                      <a:endParaRPr lang="en-US" dirty="0">
                        <a:effectLst/>
                      </a:endParaRPr>
                    </a:p>
                  </a:txBody>
                  <a:tcPr marL="68580" marR="68580" marT="0" marB="0" anchor="ctr"/>
                </a:tc>
                <a:tc gridSpan="7">
                  <a:txBody>
                    <a:bodyPr/>
                    <a:lstStyle/>
                    <a:p>
                      <a:pPr algn="l">
                        <a:spcAft>
                          <a:spcPts val="0"/>
                        </a:spcAft>
                      </a:pPr>
                      <a:r>
                        <a:rPr lang="en-US" sz="1000" dirty="0">
                          <a:effectLst/>
                        </a:rPr>
                        <a:t>I confirm that I have been advised that it is my responsibility to contact Student Finance England to check my eligibility for student finance, specifically if I have had Higher Education funding previously.  I have been guided to </a:t>
                      </a:r>
                      <a:r>
                        <a:rPr lang="en-US" sz="1000" dirty="0">
                          <a:effectLst/>
                          <a:hlinkClick r:id="rId3"/>
                        </a:rPr>
                        <a:t>www.gov.uk</a:t>
                      </a:r>
                      <a:r>
                        <a:rPr lang="en-US" sz="1000" dirty="0">
                          <a:effectLst/>
                        </a:rPr>
                        <a:t> for further financial assistance, and to complete the application for student finance.</a:t>
                      </a:r>
                      <a:endParaRPr lang="en-US" dirty="0">
                        <a:effectLst/>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3456334"/>
                  </a:ext>
                </a:extLst>
              </a:tr>
              <a:tr h="220641">
                <a:tc gridSpan="6">
                  <a:txBody>
                    <a:bodyPr/>
                    <a:lstStyle/>
                    <a:p>
                      <a:pPr algn="l">
                        <a:spcAft>
                          <a:spcPts val="0"/>
                        </a:spcAft>
                      </a:pPr>
                      <a:endParaRPr lang="en-US" dirty="0">
                        <a:effectLst/>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a:spcAft>
                          <a:spcPts val="0"/>
                        </a:spcAft>
                      </a:pPr>
                      <a:endParaRPr lang="en-US" dirty="0">
                        <a:effectLst/>
                      </a:endParaRPr>
                    </a:p>
                  </a:txBody>
                  <a:tcPr marL="0" marR="0" marT="0" marB="0" anchor="ctr"/>
                </a:tc>
                <a:tc hMerge="1">
                  <a:txBody>
                    <a:bodyPr/>
                    <a:lstStyle/>
                    <a:p>
                      <a:endParaRPr lang="en-US"/>
                    </a:p>
                  </a:txBody>
                  <a:tcPr/>
                </a:tc>
                <a:extLst>
                  <a:ext uri="{0D108BD9-81ED-4DB2-BD59-A6C34878D82A}">
                    <a16:rowId xmlns:a16="http://schemas.microsoft.com/office/drawing/2014/main" val="424036240"/>
                  </a:ext>
                </a:extLst>
              </a:tr>
              <a:tr h="266022">
                <a:tc>
                  <a:txBody>
                    <a:bodyPr/>
                    <a:lstStyle/>
                    <a:p>
                      <a:pPr algn="l">
                        <a:spcAft>
                          <a:spcPts val="0"/>
                        </a:spcAft>
                      </a:pPr>
                      <a:r>
                        <a:rPr lang="en-US" sz="1100" dirty="0">
                          <a:effectLst/>
                        </a:rPr>
                        <a:t>D2</a:t>
                      </a:r>
                      <a:endParaRPr lang="en-US" b="1" dirty="0">
                        <a:effectLst/>
                      </a:endParaRPr>
                    </a:p>
                  </a:txBody>
                  <a:tcPr marL="68580" marR="68580" marT="0" marB="0"/>
                </a:tc>
                <a:tc gridSpan="5">
                  <a:txBody>
                    <a:bodyPr/>
                    <a:lstStyle/>
                    <a:p>
                      <a:pPr algn="l">
                        <a:spcAft>
                          <a:spcPts val="0"/>
                        </a:spcAft>
                      </a:pPr>
                      <a:r>
                        <a:rPr lang="en-US" sz="1000" dirty="0">
                          <a:effectLst/>
                        </a:rPr>
                        <a:t>I understand that I am liable for my fees and I will receive an invoice for my tuition fees.</a:t>
                      </a:r>
                      <a:endParaRPr lang="en-US" dirty="0">
                        <a:effectLst/>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a:spcAft>
                          <a:spcPts val="0"/>
                        </a:spcAft>
                      </a:pPr>
                      <a:endParaRPr lang="en-US" dirty="0">
                        <a:effectLst/>
                      </a:endParaRPr>
                    </a:p>
                  </a:txBody>
                  <a:tcPr marL="0" marR="0" marT="0" marB="0" anchor="ctr"/>
                </a:tc>
                <a:tc hMerge="1">
                  <a:txBody>
                    <a:bodyPr/>
                    <a:lstStyle/>
                    <a:p>
                      <a:endParaRPr lang="en-US"/>
                    </a:p>
                  </a:txBody>
                  <a:tcPr/>
                </a:tc>
                <a:extLst>
                  <a:ext uri="{0D108BD9-81ED-4DB2-BD59-A6C34878D82A}">
                    <a16:rowId xmlns:a16="http://schemas.microsoft.com/office/drawing/2014/main" val="164605789"/>
                  </a:ext>
                </a:extLst>
              </a:tr>
              <a:tr h="363389">
                <a:tc>
                  <a:txBody>
                    <a:bodyPr/>
                    <a:lstStyle/>
                    <a:p>
                      <a:pPr algn="l">
                        <a:spcAft>
                          <a:spcPts val="0"/>
                        </a:spcAft>
                      </a:pPr>
                      <a:r>
                        <a:rPr lang="en-US" sz="1100" dirty="0">
                          <a:effectLst/>
                        </a:rPr>
                        <a:t>D3</a:t>
                      </a:r>
                      <a:endParaRPr lang="en-US" b="1" dirty="0">
                        <a:effectLst/>
                      </a:endParaRPr>
                    </a:p>
                  </a:txBody>
                  <a:tcPr marL="68580" marR="68580" marT="0" marB="0" anchor="ctr"/>
                </a:tc>
                <a:tc gridSpan="5">
                  <a:txBody>
                    <a:bodyPr/>
                    <a:lstStyle/>
                    <a:p>
                      <a:pPr algn="l">
                        <a:spcAft>
                          <a:spcPts val="0"/>
                        </a:spcAft>
                      </a:pPr>
                      <a:r>
                        <a:rPr lang="en-US" sz="1000" dirty="0">
                          <a:effectLst/>
                        </a:rPr>
                        <a:t>I agree that if financial support is unavailable or I withdraw from the course after the first 3 weeks, then I remain liable for the full course fees or any outstanding balance owed to </a:t>
                      </a:r>
                      <a:r>
                        <a:rPr lang="en-US" sz="1000" dirty="0" err="1">
                          <a:effectLst/>
                        </a:rPr>
                        <a:t>Calderdale</a:t>
                      </a:r>
                      <a:r>
                        <a:rPr lang="en-US" sz="1000" dirty="0">
                          <a:effectLst/>
                        </a:rPr>
                        <a:t> College</a:t>
                      </a:r>
                      <a:endParaRPr lang="en-US" dirty="0">
                        <a:effectLst/>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a:spcAft>
                          <a:spcPts val="0"/>
                        </a:spcAft>
                      </a:pPr>
                      <a:endParaRPr lang="en-US" dirty="0">
                        <a:effectLst/>
                      </a:endParaRPr>
                    </a:p>
                  </a:txBody>
                  <a:tcPr marL="0" marR="0" marT="0" marB="0" anchor="ctr"/>
                </a:tc>
                <a:tc hMerge="1">
                  <a:txBody>
                    <a:bodyPr/>
                    <a:lstStyle/>
                    <a:p>
                      <a:endParaRPr lang="en-US"/>
                    </a:p>
                  </a:txBody>
                  <a:tcPr/>
                </a:tc>
                <a:extLst>
                  <a:ext uri="{0D108BD9-81ED-4DB2-BD59-A6C34878D82A}">
                    <a16:rowId xmlns:a16="http://schemas.microsoft.com/office/drawing/2014/main" val="1528277441"/>
                  </a:ext>
                </a:extLst>
              </a:tr>
              <a:tr h="428244">
                <a:tc>
                  <a:txBody>
                    <a:bodyPr/>
                    <a:lstStyle/>
                    <a:p>
                      <a:pPr algn="l">
                        <a:spcAft>
                          <a:spcPts val="0"/>
                        </a:spcAft>
                      </a:pPr>
                      <a:endParaRPr lang="en-US" b="1" dirty="0">
                        <a:effectLst/>
                      </a:endParaRPr>
                    </a:p>
                  </a:txBody>
                  <a:tcPr marL="68580" marR="68580" marT="0" marB="0" anchor="b"/>
                </a:tc>
                <a:tc>
                  <a:txBody>
                    <a:bodyPr/>
                    <a:lstStyle/>
                    <a:p>
                      <a:pPr algn="l">
                        <a:spcAft>
                          <a:spcPts val="0"/>
                        </a:spcAft>
                      </a:pPr>
                      <a:endParaRPr lang="en-US" dirty="0">
                        <a:effectLst/>
                      </a:endParaRPr>
                    </a:p>
                  </a:txBody>
                  <a:tcPr marL="68580" marR="68580" marT="0" marB="0" anchor="b"/>
                </a:tc>
                <a:tc>
                  <a:txBody>
                    <a:bodyPr/>
                    <a:lstStyle/>
                    <a:p>
                      <a:pPr algn="l">
                        <a:spcAft>
                          <a:spcPts val="0"/>
                        </a:spcAft>
                      </a:pPr>
                      <a:endParaRPr lang="en-US" b="1" dirty="0">
                        <a:effectLst/>
                      </a:endParaRPr>
                    </a:p>
                  </a:txBody>
                  <a:tcPr marL="68580" marR="68580" marT="0" marB="0" anchor="b"/>
                </a:tc>
                <a:tc>
                  <a:txBody>
                    <a:bodyPr/>
                    <a:lstStyle/>
                    <a:p>
                      <a:pPr algn="l">
                        <a:spcAft>
                          <a:spcPts val="0"/>
                        </a:spcAft>
                      </a:pPr>
                      <a:endParaRPr lang="en-US" dirty="0">
                        <a:effectLst/>
                      </a:endParaRPr>
                    </a:p>
                  </a:txBody>
                  <a:tcPr marL="68580" marR="68580" marT="0" marB="0" anchor="b"/>
                </a:tc>
                <a:tc>
                  <a:txBody>
                    <a:bodyPr/>
                    <a:lstStyle/>
                    <a:p>
                      <a:pPr algn="l">
                        <a:spcAft>
                          <a:spcPts val="0"/>
                        </a:spcAft>
                      </a:pPr>
                      <a:endParaRPr lang="en-US" b="1" dirty="0">
                        <a:effectLst/>
                      </a:endParaRPr>
                    </a:p>
                  </a:txBody>
                  <a:tcPr marL="68580" marR="68580" marT="0" marB="0" anchor="b"/>
                </a:tc>
                <a:tc>
                  <a:txBody>
                    <a:bodyPr/>
                    <a:lstStyle/>
                    <a:p>
                      <a:pPr algn="l">
                        <a:spcAft>
                          <a:spcPts val="0"/>
                        </a:spcAft>
                      </a:pPr>
                      <a:endParaRPr lang="en-US" sz="1000" dirty="0">
                        <a:effectLst/>
                      </a:endParaRPr>
                    </a:p>
                  </a:txBody>
                  <a:tcPr marL="68580" marR="68580" marT="0" marB="0" anchor="b"/>
                </a:tc>
                <a:tc gridSpan="2">
                  <a:txBody>
                    <a:bodyPr/>
                    <a:lstStyle/>
                    <a:p>
                      <a:pPr algn="l">
                        <a:spcAft>
                          <a:spcPts val="0"/>
                        </a:spcAft>
                      </a:pPr>
                      <a:endParaRPr lang="en-US" dirty="0">
                        <a:effectLst/>
                      </a:endParaRPr>
                    </a:p>
                  </a:txBody>
                  <a:tcPr marL="0" marR="0" marT="0" marB="0" anchor="ctr"/>
                </a:tc>
                <a:tc hMerge="1">
                  <a:txBody>
                    <a:bodyPr/>
                    <a:lstStyle/>
                    <a:p>
                      <a:endParaRPr lang="en-US"/>
                    </a:p>
                  </a:txBody>
                  <a:tcPr/>
                </a:tc>
                <a:extLst>
                  <a:ext uri="{0D108BD9-81ED-4DB2-BD59-A6C34878D82A}">
                    <a16:rowId xmlns:a16="http://schemas.microsoft.com/office/drawing/2014/main" val="33993645"/>
                  </a:ext>
                </a:extLst>
              </a:tr>
              <a:tr h="428244">
                <a:tc>
                  <a:txBody>
                    <a:bodyPr/>
                    <a:lstStyle/>
                    <a:p>
                      <a:pPr algn="l">
                        <a:spcAft>
                          <a:spcPts val="0"/>
                        </a:spcAft>
                      </a:pPr>
                      <a:endParaRPr lang="en-US" b="1" dirty="0">
                        <a:effectLst/>
                      </a:endParaRPr>
                    </a:p>
                  </a:txBody>
                  <a:tcPr marL="68580" marR="68580" marT="0" marB="0" anchor="b"/>
                </a:tc>
                <a:tc>
                  <a:txBody>
                    <a:bodyPr/>
                    <a:lstStyle/>
                    <a:p>
                      <a:pPr algn="l">
                        <a:spcAft>
                          <a:spcPts val="0"/>
                        </a:spcAft>
                      </a:pPr>
                      <a:endParaRPr lang="en-US" dirty="0">
                        <a:effectLst/>
                      </a:endParaRPr>
                    </a:p>
                  </a:txBody>
                  <a:tcPr marL="68580" marR="68580" marT="0" marB="0" anchor="b"/>
                </a:tc>
                <a:tc>
                  <a:txBody>
                    <a:bodyPr/>
                    <a:lstStyle/>
                    <a:p>
                      <a:pPr algn="l">
                        <a:spcAft>
                          <a:spcPts val="0"/>
                        </a:spcAft>
                      </a:pPr>
                      <a:endParaRPr lang="en-US" b="1" dirty="0">
                        <a:effectLst/>
                      </a:endParaRPr>
                    </a:p>
                  </a:txBody>
                  <a:tcPr marL="68580" marR="68580" marT="0" marB="0" anchor="b"/>
                </a:tc>
                <a:tc>
                  <a:txBody>
                    <a:bodyPr/>
                    <a:lstStyle/>
                    <a:p>
                      <a:pPr algn="l">
                        <a:spcAft>
                          <a:spcPts val="0"/>
                        </a:spcAft>
                      </a:pPr>
                      <a:endParaRPr lang="en-US" dirty="0">
                        <a:effectLst/>
                      </a:endParaRPr>
                    </a:p>
                  </a:txBody>
                  <a:tcPr marL="68580" marR="68580" marT="0" marB="0" anchor="b"/>
                </a:tc>
                <a:tc>
                  <a:txBody>
                    <a:bodyPr/>
                    <a:lstStyle/>
                    <a:p>
                      <a:pPr algn="l">
                        <a:spcAft>
                          <a:spcPts val="0"/>
                        </a:spcAft>
                      </a:pPr>
                      <a:endParaRPr lang="en-US" b="1" dirty="0">
                        <a:effectLst/>
                      </a:endParaRPr>
                    </a:p>
                  </a:txBody>
                  <a:tcPr marL="68580" marR="68580" marT="0" marB="0" anchor="b"/>
                </a:tc>
                <a:tc>
                  <a:txBody>
                    <a:bodyPr/>
                    <a:lstStyle/>
                    <a:p>
                      <a:pPr algn="l">
                        <a:spcAft>
                          <a:spcPts val="0"/>
                        </a:spcAft>
                      </a:pPr>
                      <a:endParaRPr lang="en-US" sz="1000" dirty="0">
                        <a:effectLst/>
                      </a:endParaRPr>
                    </a:p>
                  </a:txBody>
                  <a:tcPr marL="68580" marR="68580" marT="0" marB="0" anchor="b"/>
                </a:tc>
                <a:tc gridSpan="2">
                  <a:txBody>
                    <a:bodyPr/>
                    <a:lstStyle/>
                    <a:p>
                      <a:pPr algn="l">
                        <a:spcAft>
                          <a:spcPts val="0"/>
                        </a:spcAft>
                      </a:pPr>
                      <a:endParaRPr lang="en-US" dirty="0">
                        <a:effectLst/>
                      </a:endParaRPr>
                    </a:p>
                  </a:txBody>
                  <a:tcPr marL="0" marR="0" marT="0" marB="0" anchor="ctr"/>
                </a:tc>
                <a:tc hMerge="1">
                  <a:txBody>
                    <a:bodyPr/>
                    <a:lstStyle/>
                    <a:p>
                      <a:endParaRPr lang="en-US"/>
                    </a:p>
                  </a:txBody>
                  <a:tcPr/>
                </a:tc>
                <a:extLst>
                  <a:ext uri="{0D108BD9-81ED-4DB2-BD59-A6C34878D82A}">
                    <a16:rowId xmlns:a16="http://schemas.microsoft.com/office/drawing/2014/main" val="3300699280"/>
                  </a:ext>
                </a:extLst>
              </a:tr>
            </a:tbl>
          </a:graphicData>
        </a:graphic>
      </p:graphicFrame>
      <p:sp>
        <p:nvSpPr>
          <p:cNvPr id="7" name="TextBox 6">
            <a:extLst>
              <a:ext uri="{FF2B5EF4-FFF2-40B4-BE49-F238E27FC236}">
                <a16:creationId xmlns:a16="http://schemas.microsoft.com/office/drawing/2014/main" id="{4B61AB35-2A2C-4309-AA60-124C54D66F3E}"/>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344416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B8B78-7D86-4FCB-A45C-97DD641D2609}"/>
              </a:ext>
            </a:extLst>
          </p:cNvPr>
          <p:cNvSpPr>
            <a:spLocks noGrp="1"/>
          </p:cNvSpPr>
          <p:nvPr>
            <p:ph type="title"/>
          </p:nvPr>
        </p:nvSpPr>
        <p:spPr/>
        <p:txBody>
          <a:bodyPr/>
          <a:lstStyle/>
          <a:p>
            <a:r>
              <a:rPr lang="en-US" dirty="0"/>
              <a:t>Budgeting for study</a:t>
            </a:r>
          </a:p>
        </p:txBody>
      </p:sp>
      <p:sp>
        <p:nvSpPr>
          <p:cNvPr id="3" name="Content Placeholder 2">
            <a:extLst>
              <a:ext uri="{FF2B5EF4-FFF2-40B4-BE49-F238E27FC236}">
                <a16:creationId xmlns:a16="http://schemas.microsoft.com/office/drawing/2014/main" id="{BB40129C-5EF9-4F76-8EEB-57BA2E8FF4A7}"/>
              </a:ext>
            </a:extLst>
          </p:cNvPr>
          <p:cNvSpPr>
            <a:spLocks noGrp="1"/>
          </p:cNvSpPr>
          <p:nvPr>
            <p:ph idx="1"/>
          </p:nvPr>
        </p:nvSpPr>
        <p:spPr/>
        <p:txBody>
          <a:bodyPr vert="horz" lIns="91440" tIns="45720" rIns="91440" bIns="45720" rtlCol="0" anchor="t">
            <a:normAutofit/>
          </a:bodyPr>
          <a:lstStyle/>
          <a:p>
            <a:r>
              <a:rPr lang="en-US" dirty="0"/>
              <a:t>Work out your incoming funds and outgoings</a:t>
            </a:r>
          </a:p>
          <a:p>
            <a:r>
              <a:rPr lang="en-US" dirty="0"/>
              <a:t>Assess what will change - Will your salaries decrease, will benefits be affected?</a:t>
            </a:r>
          </a:p>
          <a:p>
            <a:r>
              <a:rPr lang="en-US" dirty="0">
                <a:ea typeface="+mj-lt"/>
                <a:cs typeface="+mj-lt"/>
                <a:hlinkClick r:id="rId3"/>
              </a:rPr>
              <a:t>https://www.moneyadviceservice.org.uk/en/categories/budgeting-and-managing-money</a:t>
            </a:r>
            <a:r>
              <a:rPr lang="en-US" dirty="0">
                <a:ea typeface="+mj-lt"/>
                <a:cs typeface="+mj-lt"/>
              </a:rPr>
              <a:t> </a:t>
            </a:r>
          </a:p>
          <a:p>
            <a:r>
              <a:rPr lang="en-US" dirty="0"/>
              <a:t>Step to change:</a:t>
            </a:r>
            <a:r>
              <a:rPr lang="en-US" dirty="0">
                <a:ea typeface="+mj-lt"/>
                <a:cs typeface="+mj-lt"/>
              </a:rPr>
              <a:t> </a:t>
            </a:r>
            <a:r>
              <a:rPr lang="en-US" dirty="0">
                <a:ea typeface="+mj-lt"/>
                <a:cs typeface="+mj-lt"/>
                <a:hlinkClick r:id="rId4"/>
              </a:rPr>
              <a:t>https://stepdebtsupport.org.uk/step-change-debt-solutions/?msclkid=8c33a48399f01dad1994f9841acf5045</a:t>
            </a:r>
          </a:p>
          <a:p>
            <a:r>
              <a:rPr lang="en-US" dirty="0">
                <a:ea typeface="+mj-lt"/>
                <a:cs typeface="+mj-lt"/>
              </a:rPr>
              <a:t>Citizens Advice </a:t>
            </a:r>
          </a:p>
        </p:txBody>
      </p:sp>
      <p:sp>
        <p:nvSpPr>
          <p:cNvPr id="14" name="TextBox 13">
            <a:extLst>
              <a:ext uri="{FF2B5EF4-FFF2-40B4-BE49-F238E27FC236}">
                <a16:creationId xmlns:a16="http://schemas.microsoft.com/office/drawing/2014/main" id="{D1BD93CB-D2FE-4EE4-8769-3A697604ED52}"/>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1649239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20FFC-400A-48B2-B06E-97FA075628F3}"/>
              </a:ext>
            </a:extLst>
          </p:cNvPr>
          <p:cNvSpPr>
            <a:spLocks noGrp="1"/>
          </p:cNvSpPr>
          <p:nvPr>
            <p:ph type="title"/>
          </p:nvPr>
        </p:nvSpPr>
        <p:spPr/>
        <p:txBody>
          <a:bodyPr/>
          <a:lstStyle/>
          <a:p>
            <a:r>
              <a:rPr lang="en-US" dirty="0"/>
              <a:t>Working out costs</a:t>
            </a:r>
          </a:p>
        </p:txBody>
      </p:sp>
      <p:pic>
        <p:nvPicPr>
          <p:cNvPr id="4" name="Picture 4" descr="A screenshot of a cell phone&#10;&#10;Description generated with very high confidence">
            <a:extLst>
              <a:ext uri="{FF2B5EF4-FFF2-40B4-BE49-F238E27FC236}">
                <a16:creationId xmlns:a16="http://schemas.microsoft.com/office/drawing/2014/main" id="{443DA0BB-25B4-4476-B742-18297CFD51AB}"/>
              </a:ext>
            </a:extLst>
          </p:cNvPr>
          <p:cNvPicPr>
            <a:picLocks noGrp="1" noChangeAspect="1"/>
          </p:cNvPicPr>
          <p:nvPr>
            <p:ph idx="1"/>
          </p:nvPr>
        </p:nvPicPr>
        <p:blipFill>
          <a:blip r:embed="rId3"/>
          <a:stretch>
            <a:fillRect/>
          </a:stretch>
        </p:blipFill>
        <p:spPr>
          <a:xfrm>
            <a:off x="2570505" y="1350185"/>
            <a:ext cx="5504154" cy="5177613"/>
          </a:xfrm>
          <a:prstGeom prst="rect">
            <a:avLst/>
          </a:prstGeom>
        </p:spPr>
      </p:pic>
    </p:spTree>
    <p:extLst>
      <p:ext uri="{BB962C8B-B14F-4D97-AF65-F5344CB8AC3E}">
        <p14:creationId xmlns:p14="http://schemas.microsoft.com/office/powerpoint/2010/main" val="73894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786</TotalTime>
  <Words>291</Words>
  <Application>Microsoft Office PowerPoint</Application>
  <PresentationFormat>Widescreen</PresentationFormat>
  <Paragraphs>61</Paragraphs>
  <Slides>10</Slides>
  <Notes>5</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Ion</vt:lpstr>
      <vt:lpstr>Student Finance and Budgeting </vt:lpstr>
      <vt:lpstr>Session aims:  Inform of the Student Finance process Reduce errors and delays Understand how finances can be affected by study</vt:lpstr>
      <vt:lpstr>Reasons to apply for Student Finance</vt:lpstr>
      <vt:lpstr>Applying for Student Finance</vt:lpstr>
      <vt:lpstr>Common issues and errors</vt:lpstr>
      <vt:lpstr>What to do if you have an issue with your application</vt:lpstr>
      <vt:lpstr>Other financial implications</vt:lpstr>
      <vt:lpstr>Budgeting for study</vt:lpstr>
      <vt:lpstr>Working out costs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Natalie Smith</cp:lastModifiedBy>
  <cp:revision>550</cp:revision>
  <dcterms:created xsi:type="dcterms:W3CDTF">2013-07-15T20:26:40Z</dcterms:created>
  <dcterms:modified xsi:type="dcterms:W3CDTF">2019-08-07T14:43:58Z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